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<Relationship Id="rId13" Type="http://schemas.openxmlformats.org/officeDocument/2006/relationships/tableStyles" Target="tableStyles.xml"/><Relationship Id="rId14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jp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014046" y="1689191"/>
            <a:ext cx="10058400" cy="5168809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3831113" y="4894262"/>
            <a:ext cx="442426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SUBTITLE HERE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34039" y="1384182"/>
            <a:ext cx="3977081" cy="362804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10" name="Content Placeholder 2" hidden="0"/>
          <p:cNvSpPr>
            <a:spLocks noGrp="1"/>
          </p:cNvSpPr>
          <p:nvPr isPhoto="0" userDrawn="0">
            <p:ph idx="13" hasCustomPrompt="0"/>
          </p:nvPr>
        </p:nvSpPr>
        <p:spPr bwMode="auto">
          <a:xfrm>
            <a:off x="7228187" y="2910870"/>
            <a:ext cx="4801626" cy="134521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 rot="10800000">
            <a:off x="9982200" y="171571"/>
            <a:ext cx="1972289" cy="1600698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2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5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6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4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sp>
        <p:nvSpPr>
          <p:cNvPr id="8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4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pic>
        <p:nvPicPr>
          <p:cNvPr id="8" name="Picture 5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38200" y="4979494"/>
            <a:ext cx="1389888" cy="1213104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3955365" y="2416597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294468" y="437030"/>
            <a:ext cx="4011526" cy="1494478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END TITLE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294468" y="1931508"/>
            <a:ext cx="2631284" cy="56371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8981212" y="218772"/>
            <a:ext cx="2944368" cy="238963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14891" y="97846"/>
            <a:ext cx="1733948" cy="140438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848839" y="176666"/>
            <a:ext cx="10139029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285226" y="1825625"/>
            <a:ext cx="5734574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815668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8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9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0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1" name="Picture 8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468642" y="3473610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2" name="Picture 9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&lt;enter date here&gt;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1" hdr="0" sldNum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15995" y="21247"/>
            <a:ext cx="10878440" cy="6184294"/>
          </a:xfrm>
          <a:prstGeom prst="rect">
            <a:avLst/>
          </a:prstGeom>
        </p:spPr>
      </p:pic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3950826" y="4281546"/>
            <a:ext cx="4060271" cy="731433"/>
          </a:xfrm>
        </p:spPr>
        <p:txBody>
          <a:bodyPr/>
          <a:lstStyle/>
          <a:p>
            <a:pPr>
              <a:defRPr/>
            </a:pPr>
            <a:r>
              <a:rPr lang="en-ZA" sz="1800">
                <a:solidFill>
                  <a:srgbClr val="002B45"/>
                </a:solidFill>
                <a:ea typeface="Lato Thin"/>
                <a:cs typeface="Lato Thin"/>
              </a:rPr>
              <a:t>INNOVATING SINCE 2002</a:t>
            </a:r>
            <a:endParaRPr/>
          </a:p>
        </p:txBody>
      </p:sp>
      <p:sp>
        <p:nvSpPr>
          <p:cNvPr id="6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TextBox 1" hidden="0"/>
          <p:cNvSpPr>
            <a:spLocks noAdjustHandles="0" noChangeArrowheads="0"/>
          </p:cNvSpPr>
          <p:nvPr isPhoto="0" userDrawn="0"/>
        </p:nvSpPr>
        <p:spPr bwMode="auto">
          <a:xfrm>
            <a:off x="553703" y="2178195"/>
            <a:ext cx="22059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/>
              <a:t>IBF MANAGED SERVICES</a:t>
            </a:r>
            <a:endParaRPr/>
          </a:p>
          <a:p>
            <a:pPr algn="ctr">
              <a:defRPr/>
            </a:pPr>
            <a:r>
              <a:rPr lang="en-US" sz="2000" b="1"/>
              <a:t>REPORTING</a:t>
            </a:r>
            <a:endParaRPr/>
          </a:p>
          <a:p>
            <a:pPr algn="ctr">
              <a:defRPr/>
            </a:pPr>
            <a:endParaRPr lang="en-US" b="1"/>
          </a:p>
        </p:txBody>
      </p:sp>
      <p:sp>
        <p:nvSpPr>
          <p:cNvPr id="8" name="Rectangle 3" hidden="0"/>
          <p:cNvSpPr/>
          <p:nvPr isPhoto="0" userDrawn="0"/>
        </p:nvSpPr>
        <p:spPr bwMode="auto">
          <a:xfrm>
            <a:off x="7792016" y="1157527"/>
            <a:ext cx="4399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/>
              <a:t>IBF-MS-Daily Health Check Report -2019/07/19 – 05:30</a:t>
            </a:r>
            <a:endParaRPr/>
          </a:p>
        </p:txBody>
      </p:sp>
      <p:pic>
        <p:nvPicPr>
          <p:cNvPr id="9" name="Picture 4" descr="Image result for mtn logo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957907" y="816120"/>
            <a:ext cx="1428750" cy="136207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772400" y="118872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/>
              <a:t>IBF-MS-Daily Health </a:t>
            </a:r>
          </a:p>
          <a:p>
            <a:pPr>
              <a:defRPr sz="3200" b="1"/>
            </a:pPr>
            <a:r>
              <a:t>Check Report:</a:t>
            </a:r>
          </a:p>
          <a:p>
            <a:pPr>
              <a:defRPr sz="3200" b="1"/>
            </a:pPr>
            <a:r>
              <a:t>06/10/2019 15:24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Standard Daily Feedback</a:t>
            </a:r>
            <a:endParaRPr/>
          </a:p>
        </p:txBody>
      </p:sp>
      <p:sp>
        <p:nvSpPr>
          <p:cNvPr id="5" name="Footer Placeholder 6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>
            <a:off x="8013171" y="4291331"/>
            <a:ext cx="1685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4400" b="1"/>
              <a:t>Part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IBF Health Check Summary</a:t>
            </a:r>
            <a:endParaRPr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2017it</a:t>
            </a:r>
            <a:endParaRPr/>
          </a:p>
        </p:txBody>
      </p:sp>
      <p:graphicFrame>
        <p:nvGraphicFramePr>
          <p:cNvPr id="6" name="Table 9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838200" y="1825625"/>
          <a:ext cx="8435281" cy="4015478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2117039"/>
                <a:gridCol w="3239509"/>
                <a:gridCol w="3078732"/>
              </a:tblGrid>
              <a:tr h="30088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Component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Check Item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Comments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6020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OA&amp;M Dashboard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Application Server Queue Build-up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No queue build 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Re-provision Job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 100% Complete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04623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T2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ZA" sz="1000" b="0" i="0" u="none" strike="noStrike" cap="none" spc="0">
                          <a:ln>
                            <a:noFill/>
                          </a:ln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12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business processes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3186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T1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8902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Zabbix Triggers (OS Monitoring  and Network Monitoring)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Number of triggers received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27574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Functional Tests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Disconnect, Provision, Recharge, Bundle Purchase etc.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 lang="en-ZA" sz="1000">
                        <a:solidFill>
                          <a:srgbClr val="002B45"/>
                        </a:solidFill>
                        <a:latin typeface="Avenir Next"/>
                        <a:ea typeface="+mn-ea"/>
                        <a:cs typeface="Times New Roman"/>
                      </a:endParaRPr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Blade Monitoring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Blade Enclosures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Pre-Production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Availability of Pre-Prod Environment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2259" y="3101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For the past 3 days</a:t>
            </a:r>
            <a:endParaRPr lang="en-US" sz="1800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pic>
        <p:nvPicPr>
          <p:cNvPr id="6" name="Picture 5" descr="ibs_ms_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188720"/>
            <a:ext cx="9354312" cy="5504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50814" y="59276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continued …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graphicFrame>
        <p:nvGraphicFramePr>
          <p:cNvPr id="6" name="ibs_kpi_003"/>
          <p:cNvGraphicFramePr>
            <a:graphicFrameLocks noGrp="1"/>
          </p:cNvGraphicFramePr>
          <p:nvPr/>
        </p:nvGraphicFramePr>
        <p:xfrm>
          <a:off x="228600" y="1828800"/>
          <a:ext cx="123444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18288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1371600"/>
              </a:tblGrid>
              <a:tr h="90000">
                <a:tc>
                  <a:txBody>
                    <a:bodyPr/>
                    <a:lstStyle/>
                    <a:p>
                      <a:r>
                        <a:rPr sz="800" b="1"/>
                        <a:t>Severity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Service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2 Days 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1 Day 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Today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Total Invocations 2 Days 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Total Invocations 1 Days 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Total Invocations Today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Retry % 2 Days 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Retry % 1 Day 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Retry % Today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Comments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TDEDICACCT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2289009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TJITRECHARGE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9141633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8802015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3635500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.00149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TSUBSMIGR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2387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407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1.59196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2.11817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2.7027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TACTIVATE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127023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108451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40035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.02858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.06744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TPROVISION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793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7276113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6915714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5226717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.00689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TSUBSNOTIF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25199011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24357087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11220367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TPROVACTION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10818944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10239403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6719741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TSUBSPROV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176737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148343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52673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.00337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4430972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4144186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2096648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.00062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TRTRECHARGE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9135999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8797970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3633945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TDISCON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116874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.00257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TSHARELINK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44256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TSDPRETRY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7306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.01369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TVRECHARGE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6612015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6314533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TPROMOACT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8624295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013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Period:2019/07/18 17:15 - 2019/07/19 05:55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graphicFrame>
        <p:nvGraphicFramePr>
          <p:cNvPr id="6" name="ibs_kpi_001"/>
          <p:cNvGraphicFramePr>
            <a:graphicFrameLocks noGrp="1"/>
          </p:cNvGraphicFramePr>
          <p:nvPr/>
        </p:nvGraphicFramePr>
        <p:xfrm>
          <a:off x="685800" y="2286000"/>
          <a:ext cx="1042416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720"/>
                <a:gridCol w="1463040"/>
                <a:gridCol w="4754880"/>
                <a:gridCol w="731520"/>
                <a:gridCol w="914400"/>
                <a:gridCol w="1371600"/>
              </a:tblGrid>
              <a:tr h="60000">
                <a:tc>
                  <a:txBody>
                    <a:bodyPr/>
                    <a:lstStyle/>
                    <a:p>
                      <a:r>
                        <a:rPr sz="800" b="1"/>
                        <a:t>Service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Failed Component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Failure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Affected Subscribers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Comments</a:t>
                      </a:r>
                    </a:p>
                  </a:txBody>
                  <a:tcPr/>
                </a:tc>
              </a:tr>
              <a:tr h="60000">
                <a:tc>
                  <a:txBody>
                    <a:bodyPr/>
                    <a:lstStyle/>
                    <a:p>
                      <a:r>
                        <a:rPr sz="700"/>
                        <a:t>TPROMOACT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TPROVISION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Provision of promotion service option failed.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None</a:t>
                      </a:r>
                    </a:p>
                  </a:txBody>
                  <a:tcPr/>
                </a:tc>
              </a:tr>
              <a:tr h="60000">
                <a:tc>
                  <a:txBody>
                    <a:bodyPr/>
                    <a:lstStyle/>
                    <a:p>
                      <a:r>
                        <a:rPr sz="700"/>
                        <a:t>TOFFER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TOFFER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FATAL ERROR: DB Logged BP_EXCEPTION before removed from Launch 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None</a:t>
                      </a:r>
                    </a:p>
                  </a:txBody>
                  <a:tcPr/>
                </a:tc>
              </a:tr>
              <a:tr h="60000">
                <a:tc>
                  <a:txBody>
                    <a:bodyPr/>
                    <a:lstStyle/>
                    <a:p>
                      <a:r>
                        <a:rPr sz="700"/>
                        <a:t>TDEDICACCT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ACCTSHARE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Dedicated account to share not found in ppasbalancersp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None</a:t>
                      </a:r>
                    </a:p>
                  </a:txBody>
                  <a:tcPr/>
                </a:tc>
              </a:tr>
              <a:tr h="60000">
                <a:tc>
                  <a:txBody>
                    <a:bodyPr/>
                    <a:lstStyle/>
                    <a:p>
                      <a:r>
                        <a:rPr sz="700"/>
                        <a:t>TVBPROVISION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TPROVISION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Provision failure without pending 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None</a:t>
                      </a:r>
                    </a:p>
                  </a:txBody>
                  <a:tcPr/>
                </a:tc>
              </a:tr>
              <a:tr h="60000">
                <a:tc>
                  <a:txBody>
                    <a:bodyPr/>
                    <a:lstStyle/>
                    <a:p>
                      <a:r>
                        <a:rPr sz="700"/>
                        <a:t>TDEDICACCT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PPADJUST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Failed to call Debit PPADJUST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None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246141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Customers potentially affected by warnings, retry and fatal errors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 rot="10800000" flipV="1">
            <a:off x="1117266" y="5305575"/>
            <a:ext cx="8590938" cy="84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sz="1000"/>
              <a:t>Retries is based on over all retries this  will include migration retries, provisioning retries etc. 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Warnings aren’t something to be concerned with, its there to see when something went wrong with business logic  and  aren’t based on things that need  to be fixed.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Fatal are retries that failed and resulted in fatal errors and need to be investigated.</a:t>
            </a:r>
            <a:endParaRPr lang="en-US" sz="900"/>
          </a:p>
          <a:p>
            <a:pPr marL="171450" indent="-171450">
              <a:buFont typeface="Arial"/>
              <a:buChar char="•"/>
              <a:defRPr/>
            </a:pPr>
            <a:endParaRPr lang="en-US" sz="900"/>
          </a:p>
        </p:txBody>
      </p:sp>
      <p:pic>
        <p:nvPicPr>
          <p:cNvPr id="7" name="Picture 6" descr="ibs_kpi_0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23599"/>
            <a:ext cx="4715999" cy="1463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0" y="201168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RETRY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500: Retry TPROVISION: PPBalance failed (4977): 500</a:t>
            </a:r>
          </a:p>
          <a:p>
            <a:pPr>
              <a:defRPr sz="900"/>
            </a:pPr>
            <a:r>
              <a:t>     Error 500:  To be populated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29600" y="283464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WARNING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756: SPROVISION failed (BP error) : 756</a:t>
            </a:r>
          </a:p>
          <a:p>
            <a:pPr>
              <a:defRPr sz="900"/>
            </a:pPr>
            <a:r>
              <a:t>     Error 756:  To be populated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08709" y="-5883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Exceptions</a:t>
            </a:r>
            <a:br>
              <a:rPr lang="en-US"/>
            </a:br>
            <a:r>
              <a:rPr lang="en-US" sz="2000"/>
              <a:t>Fatal failures measured by number of subscribers affected</a:t>
            </a:r>
            <a:endParaRPr/>
          </a:p>
        </p:txBody>
      </p:sp>
      <p:sp>
        <p:nvSpPr>
          <p:cNvPr id="5" name="Text Placeholder 6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 flipH="0" flipV="0">
            <a:off x="752402" y="1124638"/>
            <a:ext cx="5426633" cy="548683"/>
          </a:xfrm>
        </p:spPr>
        <p:txBody>
          <a:bodyPr/>
          <a:lstStyle/>
          <a:p>
            <a:pPr>
              <a:defRPr/>
            </a:pPr>
            <a:r>
              <a:rPr lang="en-US"/>
              <a:t>Top 12 services resulting in failures</a:t>
            </a:r>
            <a:endParaRPr/>
          </a:p>
        </p:txBody>
      </p:sp>
      <p:sp>
        <p:nvSpPr>
          <p:cNvPr id="6" name="Text Placeholder 8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7002360" y="1624985"/>
            <a:ext cx="5183187" cy="625474"/>
          </a:xfrm>
        </p:spPr>
        <p:txBody>
          <a:bodyPr/>
          <a:lstStyle/>
          <a:p>
            <a:pPr>
              <a:defRPr/>
            </a:pPr>
            <a:r>
              <a:rPr lang="en-US"/>
              <a:t>Top 2 error RCA and Actions</a:t>
            </a:r>
            <a:endParaRPr/>
          </a:p>
        </p:txBody>
      </p:sp>
      <p:sp>
        <p:nvSpPr>
          <p:cNvPr id="7" name="Content Placeholder 9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 flipH="0" flipV="0">
            <a:off x="7105321" y="2319476"/>
            <a:ext cx="4686993" cy="3684587"/>
          </a:xfrm>
        </p:spPr>
        <p:txBody>
          <a:bodyPr/>
          <a:lstStyle/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ZA" sz="1000">
                <a:latin typeface="Avenir Next"/>
                <a:ea typeface="Calibri"/>
                <a:cs typeface="Times New Roman"/>
              </a:rPr>
              <a:t> </a:t>
            </a: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TOFFER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TOFFER.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lvl="0">
              <a:lnSpc>
                <a:spcPct val="104999"/>
              </a:lnSpc>
              <a:spcBef>
                <a:spcPts val="0"/>
              </a:spcBef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TRECHARGE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TRECHARGE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.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ZA" sz="1000">
              <a:latin typeface="Avenir Next"/>
              <a:cs typeface="Times New Roman"/>
            </a:endParaRPr>
          </a:p>
        </p:txBody>
      </p:sp>
      <p:sp>
        <p:nvSpPr>
          <p:cNvPr id="8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/>
          </a:p>
        </p:txBody>
      </p:sp>
      <p:pic>
        <p:nvPicPr>
          <p:cNvPr id="9" name="Picture 8" descr="ibs_kpi_0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23599"/>
            <a:ext cx="4715999" cy="2926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294468" y="437030"/>
            <a:ext cx="4011526" cy="1494478"/>
          </a:xfrm>
        </p:spPr>
        <p:txBody>
          <a:bodyPr/>
          <a:lstStyle/>
          <a:p>
            <a:pPr>
              <a:defRPr/>
            </a:pPr>
            <a:r>
              <a:rPr lang="en-ZA"/>
              <a:t>The End</a:t>
            </a:r>
            <a:endParaRPr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294468" y="1931508"/>
            <a:ext cx="4011526" cy="563719"/>
          </a:xfrm>
        </p:spPr>
        <p:txBody>
          <a:bodyPr/>
          <a:lstStyle/>
          <a:p>
            <a:pPr>
              <a:lnSpc>
                <a:spcPct val="104999"/>
              </a:lnSpc>
              <a:defRPr/>
            </a:pPr>
            <a:r>
              <a:rPr lang="en-ZA" sz="2000"/>
              <a:t>IBF Managed Services Daily Report</a:t>
            </a:r>
            <a:endParaRPr sz="2000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">
      <a:dk1>
        <a:srgbClr val="002B45"/>
      </a:dk1>
      <a:lt1>
        <a:sysClr val="window" lastClr="FFFFFF"/>
      </a:lt1>
      <a:dk2>
        <a:srgbClr val="002B45"/>
      </a:dk2>
      <a:lt2>
        <a:srgbClr val="E7E6E6"/>
      </a:lt2>
      <a:accent1>
        <a:srgbClr val="002B45"/>
      </a:accent1>
      <a:accent2>
        <a:srgbClr val="002B45"/>
      </a:accent2>
      <a:accent3>
        <a:srgbClr val="002B45"/>
      </a:accent3>
      <a:accent4>
        <a:srgbClr val="002B45"/>
      </a:accent4>
      <a:accent5>
        <a:srgbClr val="002B45"/>
      </a:accent5>
      <a:accent6>
        <a:srgbClr val="002B45"/>
      </a:accent6>
      <a:hlink>
        <a:srgbClr val="0563C1"/>
      </a:hlink>
      <a:folHlink>
        <a:srgbClr val="D52B1E"/>
      </a:folHlink>
    </a:clrScheme>
    <a:fontScheme name="Custom 1">
      <a:majorFont>
        <a:latin typeface="AvenirNext LT Pro Regular"/>
        <a:ea typeface="Arial"/>
        <a:cs typeface="Arial"/>
      </a:majorFont>
      <a:minorFont>
        <a:latin typeface="AvenirNext LT Pro Regular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Globetom_Presentation_Template_2017</Template>
  <TotalTime>0</TotalTime>
  <Words>0</Words>
  <Application>ONLYOFFICE/5.3.3.35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Philip Stander</dc:creator>
  <cp:keywords/>
  <dc:description/>
  <dc:identifier/>
  <dc:language/>
  <cp:lastModifiedBy/>
  <cp:revision>2282</cp:revision>
  <dcterms:created xsi:type="dcterms:W3CDTF">2016-12-29T07:49:19Z</dcterms:created>
  <dcterms:modified xsi:type="dcterms:W3CDTF">2019-10-05T15:34:50Z</dcterms:modified>
  <cp:category/>
  <cp:contentStatus/>
  <cp:version/>
</cp:coreProperties>
</file>